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97" r:id="rId2"/>
    <p:sldId id="259" r:id="rId3"/>
    <p:sldId id="299" r:id="rId4"/>
    <p:sldId id="310" r:id="rId5"/>
    <p:sldId id="311" r:id="rId6"/>
    <p:sldId id="300" r:id="rId7"/>
    <p:sldId id="308" r:id="rId8"/>
    <p:sldId id="309" r:id="rId9"/>
    <p:sldId id="304" r:id="rId10"/>
    <p:sldId id="302" r:id="rId11"/>
    <p:sldId id="312" r:id="rId12"/>
    <p:sldId id="313" r:id="rId13"/>
    <p:sldId id="314" r:id="rId14"/>
    <p:sldId id="340" r:id="rId15"/>
    <p:sldId id="315" r:id="rId16"/>
    <p:sldId id="820" r:id="rId17"/>
    <p:sldId id="821" r:id="rId18"/>
    <p:sldId id="822" r:id="rId19"/>
    <p:sldId id="825" r:id="rId20"/>
    <p:sldId id="823" r:id="rId21"/>
    <p:sldId id="330" r:id="rId22"/>
    <p:sldId id="320" r:id="rId23"/>
    <p:sldId id="323" r:id="rId24"/>
    <p:sldId id="831" r:id="rId25"/>
    <p:sldId id="322" r:id="rId26"/>
    <p:sldId id="324" r:id="rId27"/>
    <p:sldId id="834" r:id="rId28"/>
    <p:sldId id="835" r:id="rId29"/>
    <p:sldId id="836" r:id="rId30"/>
    <p:sldId id="331" r:id="rId31"/>
    <p:sldId id="316" r:id="rId32"/>
    <p:sldId id="317" r:id="rId33"/>
    <p:sldId id="319" r:id="rId34"/>
    <p:sldId id="332" r:id="rId35"/>
    <p:sldId id="326" r:id="rId36"/>
    <p:sldId id="329" r:id="rId37"/>
    <p:sldId id="328" r:id="rId38"/>
    <p:sldId id="327" r:id="rId39"/>
    <p:sldId id="838" r:id="rId40"/>
    <p:sldId id="837" r:id="rId41"/>
    <p:sldId id="335" r:id="rId42"/>
    <p:sldId id="336" r:id="rId43"/>
    <p:sldId id="337" r:id="rId44"/>
    <p:sldId id="33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44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11/30/20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11/30/20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11/30/20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90D8A1E-EA8F-46C1-B891-AE0C00D9C314}" type="datetime1">
              <a:rPr lang="en-US" smtClean="0"/>
              <a:t>11/30/20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213389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11/30/20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11/30/20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11/30/20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11/30/20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11/30/20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11/30/20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11/30/20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-wRhzWaCac&amp;ab_channel=NBCNew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pl.com/dev/demo" TargetMode="External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rojects.fivethirtyeight.com/trump-approval-ratings" TargetMode="External"/><Relationship Id="rId5" Type="http://schemas.openxmlformats.org/officeDocument/2006/relationships/hyperlink" Target="https://github.com/toddmotto/public-apis" TargetMode="External"/><Relationship Id="rId4" Type="http://schemas.openxmlformats.org/officeDocument/2006/relationships/hyperlink" Target="https://www.programmableweb.com/apis/director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markdown.rstudio.com/flexdashboard/layouts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hyperlink" Target="https://davidgohel.github.io/officer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hyperlink" Target="https://rmarkdown.rstudio.com/flexdashboard/layouts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oogle.com/maps/place/Cleveland,+OH/@41.4951143,-81.8462865,11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oogleapis.com/maps/api/staticmap?center=cleveland,+oh&amp;zoom=10&amp;size=640x640&amp;scale=2&amp;maptype=terrain&amp;key=AIzaSyCg5BhicmNdpk2Hg1dr0m-H3XPWjd0Btf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ps.googleapis.com/maps/api/geocode/json?address=cleveland&amp;sensor=false&amp;key=AIzaSyCg5BhicmNdpk2Hg1dr0m-H3XPWjd0BtfU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googleapis.com/maps/api/geocode/xml?address=boston&amp;sensor=false&amp;key=AIzaSyCg5BhicmNdpk2Hg1dr0m-H3XPWjd0BtfU" TargetMode="External"/><Relationship Id="rId2" Type="http://schemas.openxmlformats.org/officeDocument/2006/relationships/hyperlink" Target="https://maps.googleapis.com/maps/api/geocode/json?address=boston&amp;sensor=false&amp;key=AIzaSyCg5BhicmNdpk2Hg1dr0m-H3XPWjd0BtfU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Data Sources &amp;</a:t>
            </a:r>
            <a:br>
              <a:rPr lang="en-US" dirty="0"/>
            </a:br>
            <a:r>
              <a:rPr lang="en-US" dirty="0"/>
              <a:t>Report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11/30/20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0EE3CB-0826-544D-B7FD-3CE690D53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know where to look, you can access APIs for data!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" y="1280747"/>
            <a:ext cx="1369434" cy="629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969" y="1538425"/>
            <a:ext cx="730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https://www.youtube.com/watch?v=Q-wRhzWaCac&amp;ab_channel=NBCNews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05969" y="1269240"/>
            <a:ext cx="65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video has closed captioning, let’s grab the text by clicking “cc”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B558770-01A9-D54A-A737-87A65C148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8C1915-3649-964F-8848-4A542DE5F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38" y="2230708"/>
            <a:ext cx="4242391" cy="2404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5B2D8-275F-2D48-953E-2684F7066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250" y="2220075"/>
            <a:ext cx="4262446" cy="241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7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chrome access the developer console.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1" y="2026692"/>
            <a:ext cx="4371975" cy="4114800"/>
          </a:xfrm>
          <a:prstGeom prst="rect">
            <a:avLst/>
          </a:prstGeom>
        </p:spPr>
      </p:pic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38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video is playing, press F12 &amp; reload the page.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D60D91A-47FD-5E44-BD90-4540523BE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97760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mage result for chrom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5969" y="1269240"/>
            <a:ext cx="591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XHR and search for “timed” as in </a:t>
            </a:r>
            <a:r>
              <a:rPr lang="en-US" dirty="0" err="1"/>
              <a:t>timedtext</a:t>
            </a:r>
            <a:r>
              <a:rPr lang="en-US" dirty="0"/>
              <a:t>.  </a:t>
            </a:r>
          </a:p>
          <a:p>
            <a:r>
              <a:rPr lang="en-US" dirty="0"/>
              <a:t>Right click on the request name and select “open in new tab”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1989235"/>
            <a:ext cx="4524375" cy="4162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61063" y="2497540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0631" y="3905535"/>
            <a:ext cx="928048" cy="409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22645" y="2731827"/>
            <a:ext cx="586854" cy="245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65156C-D245-9A4B-93B2-8FF843369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4389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closed caption XML Response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30" y="2041795"/>
            <a:ext cx="4851388" cy="4201202"/>
          </a:xfrm>
          <a:prstGeom prst="rect">
            <a:avLst/>
          </a:prstGeom>
        </p:spPr>
      </p:pic>
      <p:pic>
        <p:nvPicPr>
          <p:cNvPr id="8" name="Picture 7" descr="Image result for chrom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7" y="1158982"/>
            <a:ext cx="745958" cy="7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05969" y="1269240"/>
            <a:ext cx="399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response page is active for ~10min.  </a:t>
            </a:r>
          </a:p>
          <a:p>
            <a:r>
              <a:rPr lang="en-US" dirty="0"/>
              <a:t>We can use R to read it and organize it.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4E4E4-AA81-FB42-B8EA-A33F0CF29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27426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230A2-21BD-0E42-A54B-815D144E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B0AD3-D6F6-CF4F-93E4-564141E0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version is JSON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E73D-082E-E040-9025-7236C2369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6</a:t>
            </a:r>
            <a:endParaRPr 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02650D-8CFC-6341-A64C-271105E8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4" y="1223157"/>
            <a:ext cx="2401683" cy="52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42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910" y="1705970"/>
            <a:ext cx="288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A_youtubeAPI_example.R</a:t>
            </a:r>
            <a:endParaRPr lang="en-US" sz="20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E1F6F8-9742-254D-83B6-41AF09898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70628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A857F-9BD7-42E1-ABC6-BF01B58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11/30/20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DFE3E-BC8C-421A-A1D4-BA0C39D5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JSON API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8C2B5-FEB2-4349-AC41-FC6A8B93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97"/>
            <a:ext cx="9144000" cy="4442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786444-52B6-46CF-8BE4-99F530EC9153}"/>
              </a:ext>
            </a:extLst>
          </p:cNvPr>
          <p:cNvSpPr/>
          <p:nvPr/>
        </p:nvSpPr>
        <p:spPr>
          <a:xfrm>
            <a:off x="27865" y="1065965"/>
            <a:ext cx="325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 up at  </a:t>
            </a:r>
            <a:r>
              <a:rPr lang="en-US" b="1" dirty="0">
                <a:hlinkClick r:id="rId3"/>
              </a:rPr>
              <a:t>https://newsapi.org/</a:t>
            </a:r>
            <a:endParaRPr lang="en-US" b="1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5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B0B4D-5948-4761-B021-8C38C90B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11/30/20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4DFC7-F431-4E50-B3CB-8ED48C8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Some APIs require a “handshake” to authenticate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928AE-4C70-49EA-98D9-4B2504CD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11" y="1205194"/>
            <a:ext cx="4255377" cy="3883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BAA146-851A-453D-A3F9-D5D78042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888" y="5337275"/>
            <a:ext cx="4020224" cy="453644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1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58924-437E-4A9E-883E-603DC4B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11/30/20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CF58D-DA26-4A2F-844B-4F285E6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JSON</a:t>
            </a:r>
            <a:endParaRPr lang="en-US" dirty="0"/>
          </a:p>
        </p:txBody>
      </p:sp>
      <p:pic>
        <p:nvPicPr>
          <p:cNvPr id="3074" name="Picture 2" descr="Image result for json meme">
            <a:extLst>
              <a:ext uri="{FF2B5EF4-FFF2-40B4-BE49-F238E27FC236}">
                <a16:creationId xmlns:a16="http://schemas.microsoft.com/office/drawing/2014/main" id="{68D2B28F-1568-4DE2-8B50-8B1B03A34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559211"/>
            <a:ext cx="4762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37ACE-F457-4C85-B00B-943BC6837FAD}"/>
              </a:ext>
            </a:extLst>
          </p:cNvPr>
          <p:cNvSpPr txBox="1"/>
          <p:nvPr/>
        </p:nvSpPr>
        <p:spPr>
          <a:xfrm>
            <a:off x="628650" y="1815107"/>
            <a:ext cx="231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B_newsAPI_example.R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50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910" y="1705970"/>
            <a:ext cx="44026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 dirty="0" err="1"/>
              <a:t>A_youtubeAPI_example.R</a:t>
            </a:r>
            <a:endParaRPr lang="en-US" sz="2000" strike="sngStrike" dirty="0"/>
          </a:p>
          <a:p>
            <a:r>
              <a:rPr lang="en-US" sz="2000" strike="sngStrike" dirty="0" err="1"/>
              <a:t>B_newsAPI_example.R</a:t>
            </a:r>
            <a:endParaRPr lang="en-US" sz="2000" strike="sngStrike" dirty="0"/>
          </a:p>
          <a:p>
            <a:r>
              <a:rPr lang="en-US" sz="2000" dirty="0" err="1"/>
              <a:t>C_presidentialApproval.R</a:t>
            </a:r>
            <a:r>
              <a:rPr lang="en-US" sz="2000" dirty="0"/>
              <a:t> – </a:t>
            </a:r>
            <a:r>
              <a:rPr lang="en-US" sz="2000" i="1" dirty="0"/>
              <a:t>not just text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E1F6F8-9742-254D-83B6-41AF09898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7666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99652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APIs (JSON &amp; XML)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-Web Scraping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Microsoft Office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C99296D-65B4-FF4F-9B0E-EF755B3BD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454613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sz="2000" dirty="0"/>
              <a:t>If you work with social media data (requires signing up &amp; cc)</a:t>
            </a:r>
          </a:p>
          <a:p>
            <a:r>
              <a:rPr lang="en-US" dirty="0">
                <a:hlinkClick r:id="rId3"/>
              </a:rPr>
              <a:t>https://pipl.com/dev/demo</a:t>
            </a:r>
            <a:endParaRPr lang="en-US" dirty="0"/>
          </a:p>
          <a:p>
            <a:endParaRPr lang="en-US" dirty="0"/>
          </a:p>
          <a:p>
            <a:r>
              <a:rPr lang="en-US" dirty="0"/>
              <a:t>Sources of APIs to explore</a:t>
            </a:r>
          </a:p>
          <a:p>
            <a:r>
              <a:rPr lang="en-US" dirty="0">
                <a:hlinkClick r:id="rId4"/>
              </a:rPr>
              <a:t>https://www.programmableweb.com/apis/directory</a:t>
            </a:r>
            <a:endParaRPr lang="en-US" dirty="0"/>
          </a:p>
          <a:p>
            <a:r>
              <a:rPr lang="en-US" dirty="0">
                <a:hlinkClick r:id="rId5"/>
              </a:rPr>
              <a:t>https://github.com/toddmotto/public-apis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Challenge find the APIs for the chart data here (hint: JSON using F12):</a:t>
            </a:r>
          </a:p>
          <a:p>
            <a:r>
              <a:rPr lang="en-US" dirty="0">
                <a:hlinkClick r:id="rId6"/>
              </a:rPr>
              <a:t>https://projects.fivethirtyeight.com/trump-approval-ratings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Straightforward APIs to Explore 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93951A-8E98-744F-BC02-AF8E8C7C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6EEC80-39F8-C645-AFE2-2F08FBBC4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86688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APIs (JSON &amp; XML)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-Web Scraping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Microsoft Office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Report Automation  -- library(officer)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B14EAE-054D-8747-8BAC-2905A0B78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41140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pic>
        <p:nvPicPr>
          <p:cNvPr id="1026" name="Picture 2" descr="Image result for web scrap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7" y="1614488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5788" y="2000250"/>
            <a:ext cx="282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and other languages let you extract information from websites.  This is called “web scraping”.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59ABFE-CFD4-784B-AB8F-95BCBD5CE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30521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Questionable Practice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238" y="5300662"/>
            <a:ext cx="775811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Websites don’t like you taking information for various reasons.  Always respect terms of service and any blocking software.</a:t>
            </a:r>
          </a:p>
        </p:txBody>
      </p:sp>
      <p:pic>
        <p:nvPicPr>
          <p:cNvPr id="2050" name="Picture 2" descr="Image result for web scrap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31921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997788-1364-0A49-BC34-B7262AD2F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346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4B55E3-6219-4159-8C50-F1B59665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Web-scraping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BFE03-3AB0-4C9C-AC59-0A0C06649E16}"/>
              </a:ext>
            </a:extLst>
          </p:cNvPr>
          <p:cNvSpPr txBox="1"/>
          <p:nvPr/>
        </p:nvSpPr>
        <p:spPr>
          <a:xfrm>
            <a:off x="149901" y="1440485"/>
            <a:ext cx="8544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in a webpage is  “client” side (interpreted by </a:t>
            </a:r>
            <a:r>
              <a:rPr lang="en-US" b="1" i="1" dirty="0"/>
              <a:t>your</a:t>
            </a:r>
            <a:r>
              <a:rPr lang="en-US" dirty="0"/>
              <a:t> computer), therefore you can get anything you see.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scrape is literally </a:t>
            </a:r>
            <a:r>
              <a:rPr lang="en-US" b="1" i="1" dirty="0"/>
              <a:t>custom</a:t>
            </a:r>
            <a:r>
              <a:rPr lang="en-US" dirty="0"/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Webpages have different styles, object names, and complexity…</a:t>
            </a:r>
            <a:r>
              <a:rPr lang="en-US" b="1" i="1" dirty="0"/>
              <a:t>always check for an API first with F12.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9141120-9A9F-C84C-B570-ACB532AF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E1C554A-922B-F14D-8506-695A7A389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7631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7" y="1171575"/>
            <a:ext cx="3143249" cy="4714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038" y="2500313"/>
            <a:ext cx="461395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IMDB.com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Internet Movie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Owned by Amazon.com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Realistically messy but doesn’t stop scraping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D088B64-E581-7F43-89F8-E8D2BA683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850808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some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740" y="1037224"/>
            <a:ext cx="2701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D_webscraping.R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49" y="2052015"/>
            <a:ext cx="5895975" cy="412018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035291-60F1-B344-AD60-2F13CFA24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5741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ACA96E-1F37-4811-A5A0-D6EC606F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79" y="3162506"/>
            <a:ext cx="4785582" cy="15442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the dirt on GSERM’s profs.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308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Programmatically find all appropriate URLS which is represented by each picture.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EA480E-2BA6-4227-B99E-D3D3B11CF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0"/>
          <a:stretch/>
        </p:blipFill>
        <p:spPr>
          <a:xfrm>
            <a:off x="3414491" y="1055548"/>
            <a:ext cx="5495239" cy="1927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533C5-FFF2-4A9F-AF02-6A0A92B99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0" y="4760832"/>
            <a:ext cx="4750258" cy="1573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F98572-A522-495B-8DB9-C0CC2B264873}"/>
              </a:ext>
            </a:extLst>
          </p:cNvPr>
          <p:cNvSpPr txBox="1"/>
          <p:nvPr/>
        </p:nvSpPr>
        <p:spPr>
          <a:xfrm>
            <a:off x="6274088" y="2858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8FBC4-B3D8-46BC-8A06-FA3015FEFBF4}"/>
              </a:ext>
            </a:extLst>
          </p:cNvPr>
          <p:cNvSpPr txBox="1"/>
          <p:nvPr/>
        </p:nvSpPr>
        <p:spPr>
          <a:xfrm>
            <a:off x="6265888" y="45138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3579E639-EE89-1B43-97FC-E3D64D7D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17D3A7F-49EF-5B46-A811-B444FCADB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02459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9B1C49B-0E5E-4F8D-955F-8F9FB11B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79" y="3162506"/>
            <a:ext cx="4785582" cy="1544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E01C98-0998-4954-905F-E5815BFBE207}"/>
              </a:ext>
            </a:extLst>
          </p:cNvPr>
          <p:cNvSpPr/>
          <p:nvPr/>
        </p:nvSpPr>
        <p:spPr>
          <a:xfrm>
            <a:off x="5685957" y="3206117"/>
            <a:ext cx="1488566" cy="1211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the dirt on our profs.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171B0-F2D0-4C32-9624-429FA45145B4}"/>
              </a:ext>
            </a:extLst>
          </p:cNvPr>
          <p:cNvSpPr txBox="1"/>
          <p:nvPr/>
        </p:nvSpPr>
        <p:spPr>
          <a:xfrm>
            <a:off x="281222" y="2363815"/>
            <a:ext cx="3086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dirty="0"/>
              <a:t>Loop through all </a:t>
            </a:r>
            <a:r>
              <a:rPr lang="en-US" dirty="0" err="1"/>
              <a:t>ID’ed</a:t>
            </a:r>
            <a:r>
              <a:rPr lang="en-US" dirty="0"/>
              <a:t> URLs to get the bio of each professor.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C1BCD8-658D-4C5C-BB74-94D651BE2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0"/>
          <a:stretch/>
        </p:blipFill>
        <p:spPr>
          <a:xfrm>
            <a:off x="3414491" y="1055548"/>
            <a:ext cx="5495239" cy="19274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FDAC6-228E-4870-88F6-F15FCECFA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0" y="4760832"/>
            <a:ext cx="4750258" cy="15739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C6EF22-5732-4D6C-BC9D-7EC898A975D5}"/>
              </a:ext>
            </a:extLst>
          </p:cNvPr>
          <p:cNvSpPr/>
          <p:nvPr/>
        </p:nvSpPr>
        <p:spPr>
          <a:xfrm>
            <a:off x="5666282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ACAAA7-A3DD-4436-81C8-0624C2C3A13D}"/>
              </a:ext>
            </a:extLst>
          </p:cNvPr>
          <p:cNvSpPr txBox="1"/>
          <p:nvPr/>
        </p:nvSpPr>
        <p:spPr>
          <a:xfrm>
            <a:off x="6274088" y="2858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075E0C-7919-49F3-AFCB-1813D27FFF7F}"/>
              </a:ext>
            </a:extLst>
          </p:cNvPr>
          <p:cNvSpPr txBox="1"/>
          <p:nvPr/>
        </p:nvSpPr>
        <p:spPr>
          <a:xfrm>
            <a:off x="6265888" y="45138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1BD8AC-749E-4072-9F50-CB5889B13BF6}"/>
              </a:ext>
            </a:extLst>
          </p:cNvPr>
          <p:cNvSpPr/>
          <p:nvPr/>
        </p:nvSpPr>
        <p:spPr>
          <a:xfrm>
            <a:off x="4061179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06FB0-7063-490A-8830-97C76078C410}"/>
              </a:ext>
            </a:extLst>
          </p:cNvPr>
          <p:cNvSpPr/>
          <p:nvPr/>
        </p:nvSpPr>
        <p:spPr>
          <a:xfrm>
            <a:off x="7248321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03FF00-14AF-42FF-85A0-15D2005A452C}"/>
              </a:ext>
            </a:extLst>
          </p:cNvPr>
          <p:cNvSpPr/>
          <p:nvPr/>
        </p:nvSpPr>
        <p:spPr>
          <a:xfrm>
            <a:off x="5685956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847614-BB81-470F-9C7A-36201AE61532}"/>
              </a:ext>
            </a:extLst>
          </p:cNvPr>
          <p:cNvSpPr/>
          <p:nvPr/>
        </p:nvSpPr>
        <p:spPr>
          <a:xfrm>
            <a:off x="4082832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E44EB8-CF99-41DF-B25F-1E6DB464A1CB}"/>
              </a:ext>
            </a:extLst>
          </p:cNvPr>
          <p:cNvSpPr/>
          <p:nvPr/>
        </p:nvSpPr>
        <p:spPr>
          <a:xfrm>
            <a:off x="7269974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24DA96-C11D-4380-9FD3-2A46FEFCE5EF}"/>
              </a:ext>
            </a:extLst>
          </p:cNvPr>
          <p:cNvSpPr/>
          <p:nvPr/>
        </p:nvSpPr>
        <p:spPr>
          <a:xfrm>
            <a:off x="7301364" y="154206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CDE375-EE4C-4D92-BE89-2AB64C51B39A}"/>
              </a:ext>
            </a:extLst>
          </p:cNvPr>
          <p:cNvSpPr/>
          <p:nvPr/>
        </p:nvSpPr>
        <p:spPr>
          <a:xfrm>
            <a:off x="5725987" y="1542976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F86369-BAFE-4398-B40F-DBF886F795F9}"/>
              </a:ext>
            </a:extLst>
          </p:cNvPr>
          <p:cNvSpPr/>
          <p:nvPr/>
        </p:nvSpPr>
        <p:spPr>
          <a:xfrm>
            <a:off x="4126979" y="154206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egghead">
            <a:extLst>
              <a:ext uri="{FF2B5EF4-FFF2-40B4-BE49-F238E27FC236}">
                <a16:creationId xmlns:a16="http://schemas.microsoft.com/office/drawing/2014/main" id="{A381C910-390B-42D3-8BE0-694A6870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98" y="3242257"/>
            <a:ext cx="908228" cy="1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Date Placeholder 1">
            <a:extLst>
              <a:ext uri="{FF2B5EF4-FFF2-40B4-BE49-F238E27FC236}">
                <a16:creationId xmlns:a16="http://schemas.microsoft.com/office/drawing/2014/main" id="{31FB884D-DAF2-0F4E-A3F4-20DBA4CD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B4E0690-B9AC-9C47-9388-9D55C6403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777833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the dirt on our profs.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83B63-C959-4CB0-A267-BC5B177361C5}"/>
              </a:ext>
            </a:extLst>
          </p:cNvPr>
          <p:cNvSpPr txBox="1"/>
          <p:nvPr/>
        </p:nvSpPr>
        <p:spPr>
          <a:xfrm>
            <a:off x="668740" y="1037224"/>
            <a:ext cx="2681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E_webScraping.R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3086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dirty="0"/>
              <a:t>Loop through all </a:t>
            </a:r>
            <a:r>
              <a:rPr lang="en-US" dirty="0" err="1"/>
              <a:t>ID’ed</a:t>
            </a:r>
            <a:r>
              <a:rPr lang="en-US" dirty="0"/>
              <a:t> URLs to get the bio of each professor.</a:t>
            </a:r>
          </a:p>
          <a:p>
            <a:pPr marL="342900" indent="-342900">
              <a:buAutoNum type="arabicPeriod"/>
            </a:pPr>
            <a:r>
              <a:rPr lang="en-US" dirty="0"/>
              <a:t>Extract the bio text from each page and organize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6875FC-52A2-49AB-B4BC-0C4E86A1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41" y="2318809"/>
            <a:ext cx="4914143" cy="2220381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497E7A8D-1BD8-1F44-8B93-39788172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9484181-4D10-1E4B-8722-AEE46D7EE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A1781B-E451-0A42-8F0A-A5EC8C67E2E2}"/>
              </a:ext>
            </a:extLst>
          </p:cNvPr>
          <p:cNvSpPr/>
          <p:nvPr/>
        </p:nvSpPr>
        <p:spPr>
          <a:xfrm>
            <a:off x="3795823" y="2604977"/>
            <a:ext cx="3009014" cy="13716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4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7900" y="2082060"/>
            <a:ext cx="4572000" cy="92333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“Application Program Interface”</a:t>
            </a:r>
          </a:p>
          <a:p>
            <a:r>
              <a:rPr lang="en-US" dirty="0"/>
              <a:t>Clearly defined methods of communication between various software components. </a:t>
            </a:r>
          </a:p>
        </p:txBody>
      </p:sp>
      <p:pic>
        <p:nvPicPr>
          <p:cNvPr id="801794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1DC344D-A49B-F144-8F88-72F39A44D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442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896639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APIs (JSON &amp; XML)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-Web Scraping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Microsoft Office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B87966C-03C8-8D43-9BEE-1AA47CC9D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31931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other file formats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09684" y="1282890"/>
            <a:ext cx="7902053" cy="6414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far we have read in CSV (comma separated values) files.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570" y="2251881"/>
            <a:ext cx="4861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you will be asked to use other data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.txt (plain 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.doc &amp; .</a:t>
            </a:r>
            <a:r>
              <a:rPr lang="en-US" dirty="0" err="1"/>
              <a:t>docx</a:t>
            </a:r>
            <a:r>
              <a:rPr lang="en-US" dirty="0"/>
              <a:t> (Microsoft Word)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xls</a:t>
            </a:r>
            <a:r>
              <a:rPr lang="en-US" dirty="0"/>
              <a:t> &amp; .</a:t>
            </a:r>
            <a:r>
              <a:rPr lang="en-US" dirty="0" err="1"/>
              <a:t>xlsx</a:t>
            </a:r>
            <a:r>
              <a:rPr lang="en-US" dirty="0"/>
              <a:t> (Microsoft Excel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501" y="4940489"/>
            <a:ext cx="821595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can even interpret PDF, image and other less popular files (</a:t>
            </a:r>
            <a:r>
              <a:rPr lang="en-US" dirty="0" err="1">
                <a:solidFill>
                  <a:schemeClr val="bg1"/>
                </a:solidFill>
              </a:rPr>
              <a:t>ie</a:t>
            </a:r>
            <a:r>
              <a:rPr lang="en-US" dirty="0">
                <a:solidFill>
                  <a:schemeClr val="bg1"/>
                </a:solidFill>
              </a:rPr>
              <a:t> SPSS).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13EBCE5-797A-5849-BFA7-4C46E9DC0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735181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740" y="1473958"/>
            <a:ext cx="231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F_readDOCX.R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2389" y="1937983"/>
            <a:ext cx="1896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simple text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68" y="3122280"/>
            <a:ext cx="6210300" cy="2524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6701042" y="3098042"/>
            <a:ext cx="368498" cy="8734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6716964" y="4055660"/>
            <a:ext cx="325272" cy="15535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4132" y="3343701"/>
            <a:ext cx="155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Extracting 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1816" y="4642513"/>
            <a:ext cx="16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 the Table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086B1CA-066B-4F4F-A22F-7ACC89AE2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04672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740" y="1037224"/>
            <a:ext cx="240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G_readEXCEL.R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2389" y="1501249"/>
            <a:ext cx="2797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all worksheets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in individual sheets</a:t>
            </a:r>
          </a:p>
        </p:txBody>
      </p:sp>
      <p:sp>
        <p:nvSpPr>
          <p:cNvPr id="9" name="Right Brace 8"/>
          <p:cNvSpPr/>
          <p:nvPr/>
        </p:nvSpPr>
        <p:spPr>
          <a:xfrm>
            <a:off x="5472743" y="2333766"/>
            <a:ext cx="368498" cy="30434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1694588" y="5038298"/>
            <a:ext cx="325272" cy="15535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95833" y="3671247"/>
            <a:ext cx="18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table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2085" y="5979993"/>
            <a:ext cx="23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 all Worksheets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2102394"/>
            <a:ext cx="4882344" cy="3511275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B4ED008-9E9C-2044-810C-5C2C89E2E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06342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174797"/>
              </p:ext>
            </p:extLst>
          </p:nvPr>
        </p:nvGraphicFramePr>
        <p:xfrm>
          <a:off x="614363" y="1111250"/>
          <a:ext cx="7915275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APIs (JSON &amp; XML)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-Web Scraping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New Data Sources – Microsoft Office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062C282-37AC-654C-A2EC-946E3CA6B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85790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</a:t>
            </a:r>
          </a:p>
        </p:txBody>
      </p:sp>
      <p:sp>
        <p:nvSpPr>
          <p:cNvPr id="7" name="Rectangle 6"/>
          <p:cNvSpPr/>
          <p:nvPr/>
        </p:nvSpPr>
        <p:spPr>
          <a:xfrm>
            <a:off x="757238" y="1590680"/>
            <a:ext cx="7415212" cy="5286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8535" y="2757948"/>
            <a:ext cx="7234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 err="1">
                <a:hlinkClick r:id="rId3"/>
              </a:rPr>
              <a:t>htmlwidgets</a:t>
            </a:r>
            <a:r>
              <a:rPr lang="en-US" sz="1600" dirty="0"/>
              <a:t>; base,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B3CACB7-A38A-0442-A8FC-296678B26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38992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Awesome.  No more old cars!</a:t>
            </a:r>
          </a:p>
        </p:txBody>
      </p:sp>
      <p:pic>
        <p:nvPicPr>
          <p:cNvPr id="6" name="Picture 2" descr="Image result for businessman stock pho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28" y="218134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 more bad requests, I work in a hospital now. Its all doctors so I am sure they are data fluent.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8512E8-8944-F24B-BCD0-E9B6FFC84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71215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routine reports</a:t>
            </a:r>
          </a:p>
        </p:txBody>
      </p:sp>
      <p:pic>
        <p:nvPicPr>
          <p:cNvPr id="6146" name="Picture 2" descr="Image result for bad business stock 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325" y="210026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4486274" y="1600200"/>
            <a:ext cx="4043363" cy="1314450"/>
          </a:xfrm>
          <a:prstGeom prst="wedgeRoundRectCallout">
            <a:avLst>
              <a:gd name="adj1" fmla="val -79166"/>
              <a:gd name="adj2" fmla="val 9402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Dale!  I am freaking out!!!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 need a report on my desk each Monday that details our diabetic patient results.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9D29D5F-7242-2841-9E0B-DF4E25C77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040139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Report Automation</a:t>
            </a:r>
          </a:p>
        </p:txBody>
      </p:sp>
      <p:pic>
        <p:nvPicPr>
          <p:cNvPr id="7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9170" y="3093014"/>
            <a:ext cx="3259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Making routine reports is boring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Routine reports waste analytical talents’ time 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cool.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to automate Dale’s misery!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4021915-4B47-5448-A043-8BE083933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2773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40E95-20A0-354E-839A-68FC8B86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39D581-389B-A349-9A1E-4FC73515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E6EA1-E638-7B49-8A9F-9FEC8496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A6585-E16C-D24F-B78F-92C14A23A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F78EC-B7E2-9A4F-A864-503940698509}"/>
              </a:ext>
            </a:extLst>
          </p:cNvPr>
          <p:cNvSpPr txBox="1"/>
          <p:nvPr/>
        </p:nvSpPr>
        <p:spPr>
          <a:xfrm>
            <a:off x="457199" y="1608082"/>
            <a:ext cx="799840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library(officer)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https://davidgohel.github.io/officer/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Docx and pptx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Flexible though clunky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any static image </a:t>
            </a:r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Easily allows for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Studio Presentation “PowerPoint”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knowledge of markdown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9486EC-1AA8-AC4F-AC53-B6C4B755C749}"/>
              </a:ext>
            </a:extLst>
          </p:cNvPr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 semester we used library officer but this time the markdown version.</a:t>
            </a:r>
          </a:p>
        </p:txBody>
      </p:sp>
    </p:spTree>
    <p:extLst>
      <p:ext uri="{BB962C8B-B14F-4D97-AF65-F5344CB8AC3E}">
        <p14:creationId xmlns:p14="http://schemas.microsoft.com/office/powerpoint/2010/main" val="13978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15688" y="1127080"/>
            <a:ext cx="8312624" cy="3131024"/>
          </a:xfrm>
        </p:spPr>
        <p:txBody>
          <a:bodyPr/>
          <a:lstStyle/>
          <a:p>
            <a:r>
              <a:rPr lang="en-US" dirty="0"/>
              <a:t>XML – Extensible Markup Language</a:t>
            </a:r>
          </a:p>
          <a:p>
            <a:pPr lvl="1"/>
            <a:r>
              <a:rPr lang="en-US" dirty="0"/>
              <a:t>Ever wonder why Excel files went from </a:t>
            </a:r>
            <a:r>
              <a:rPr lang="en-US" dirty="0" err="1"/>
              <a:t>xls</a:t>
            </a:r>
            <a:r>
              <a:rPr lang="en-US" dirty="0"/>
              <a:t> to </a:t>
            </a:r>
            <a:r>
              <a:rPr lang="en-US" dirty="0" err="1"/>
              <a:t>xlsx</a:t>
            </a:r>
            <a:r>
              <a:rPr lang="en-US" dirty="0"/>
              <a:t>?  The data is stored as XML.</a:t>
            </a:r>
          </a:p>
          <a:p>
            <a:pPr lvl="1"/>
            <a:endParaRPr lang="en-US" dirty="0"/>
          </a:p>
          <a:p>
            <a:r>
              <a:rPr lang="en-US" dirty="0"/>
              <a:t>JSON- </a:t>
            </a: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 lvl="1"/>
            <a:r>
              <a:rPr lang="en-US" dirty="0"/>
              <a:t>Similar to R but used to make interactive objects in web browsers.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formats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04726" y="3879239"/>
            <a:ext cx="5734548" cy="2000251"/>
            <a:chOff x="1160584" y="3879239"/>
            <a:chExt cx="5734548" cy="2000251"/>
          </a:xfrm>
        </p:grpSpPr>
        <p:pic>
          <p:nvPicPr>
            <p:cNvPr id="6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3012" y="4492446"/>
              <a:ext cx="1772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Respond in XML or JSON</a:t>
              </a:r>
            </a:p>
          </p:txBody>
        </p:sp>
      </p:grp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0E9D59B-DB60-084D-A42B-2F0DEC657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D3EC70D-7268-DE4F-9BA1-20B610AB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33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C4AEF-F29F-C440-A591-99FA3CCE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728899-6FEA-4544-A7CF-6D26B750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</a:t>
            </a:r>
            <a:r>
              <a:rPr lang="en-US" dirty="0" err="1"/>
              <a:t>powerpoints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38762-1322-E843-A394-DBEB246F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075AE-D74A-EF49-BF80-2ACD346F1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15" y="1034075"/>
            <a:ext cx="4356040" cy="3895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CDB7D-3767-B943-9019-6150A6F9F63F}"/>
              </a:ext>
            </a:extLst>
          </p:cNvPr>
          <p:cNvSpPr txBox="1"/>
          <p:nvPr/>
        </p:nvSpPr>
        <p:spPr>
          <a:xfrm>
            <a:off x="867103" y="2096813"/>
            <a:ext cx="19940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</a:t>
            </a:r>
          </a:p>
          <a:p>
            <a:r>
              <a:rPr lang="en-US" dirty="0"/>
              <a:t>New File</a:t>
            </a:r>
          </a:p>
          <a:p>
            <a:r>
              <a:rPr lang="en-US" dirty="0"/>
              <a:t>New Markdown</a:t>
            </a:r>
          </a:p>
          <a:p>
            <a:r>
              <a:rPr lang="en-US" dirty="0"/>
              <a:t>Select Presentation</a:t>
            </a:r>
          </a:p>
          <a:p>
            <a:r>
              <a:rPr lang="en-US" dirty="0"/>
              <a:t>Select PowerPoint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C7029-C17C-5A4C-81AB-2436FCCE1A69}"/>
              </a:ext>
            </a:extLst>
          </p:cNvPr>
          <p:cNvSpPr/>
          <p:nvPr/>
        </p:nvSpPr>
        <p:spPr>
          <a:xfrm>
            <a:off x="614363" y="5691352"/>
            <a:ext cx="7900987" cy="32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28A272-2EA4-BD45-B732-67BC37B75FC8}"/>
              </a:ext>
            </a:extLst>
          </p:cNvPr>
          <p:cNvSpPr/>
          <p:nvPr/>
        </p:nvSpPr>
        <p:spPr>
          <a:xfrm>
            <a:off x="4852555" y="3751118"/>
            <a:ext cx="2732809" cy="5922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4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 w/</a:t>
            </a:r>
            <a:r>
              <a:rPr lang="en-US" dirty="0" err="1"/>
              <a:t>FlexDashboard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2257425"/>
            <a:ext cx="0" cy="2928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239" y="2757948"/>
            <a:ext cx="4439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 err="1">
                <a:hlinkClick r:id="rId3"/>
              </a:rPr>
              <a:t>htmlwidgets</a:t>
            </a:r>
            <a:r>
              <a:rPr lang="en-US" sz="1600" dirty="0"/>
              <a:t>; base,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pic>
        <p:nvPicPr>
          <p:cNvPr id="1026" name="Picture 2" descr="Image result for unhappy business stock pers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105025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ular Callout 13"/>
          <p:cNvSpPr/>
          <p:nvPr/>
        </p:nvSpPr>
        <p:spPr>
          <a:xfrm>
            <a:off x="585787" y="1400175"/>
            <a:ext cx="4043363" cy="957262"/>
          </a:xfrm>
          <a:prstGeom prst="wedgeRoundRectCallout">
            <a:avLst>
              <a:gd name="adj1" fmla="val 65357"/>
              <a:gd name="adj2" fmla="val 11449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Dale, I need more interesting pictures. PowerPoint gives me a headache.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59EA79-35AE-3B48-975D-937D0E8AF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3114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add some dynamic reporting!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569BF7C-55CF-6947-8574-F01F46EC0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31693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938" y="1600200"/>
            <a:ext cx="630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H_flexdashboardHomework_REVISED.rmd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2936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happy business stock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7" y="1335088"/>
            <a:ext cx="76200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300038" y="971550"/>
            <a:ext cx="1185863" cy="957262"/>
          </a:xfrm>
          <a:prstGeom prst="wedgeRoundRectCallout">
            <a:avLst>
              <a:gd name="adj1" fmla="val 61813"/>
              <a:gd name="adj2" fmla="val 16076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Yeah!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543045" y="1771650"/>
            <a:ext cx="1700213" cy="628649"/>
          </a:xfrm>
          <a:prstGeom prst="wedgeRoundRectCallout">
            <a:avLst>
              <a:gd name="adj1" fmla="val 37441"/>
              <a:gd name="adj2" fmla="val 126378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 knew Dale could do it.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624383" y="652462"/>
            <a:ext cx="2876555" cy="628649"/>
          </a:xfrm>
          <a:prstGeom prst="wedgeRoundRectCallout">
            <a:avLst>
              <a:gd name="adj1" fmla="val -24942"/>
              <a:gd name="adj2" fmla="val 128650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 don’t even work here, but this is exciting.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186613" y="1576387"/>
            <a:ext cx="1443038" cy="628649"/>
          </a:xfrm>
          <a:prstGeom prst="wedgeRoundRectCallout">
            <a:avLst>
              <a:gd name="adj1" fmla="val -58670"/>
              <a:gd name="adj2" fmla="val 19455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 Diabetes Patients.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352801" y="1385887"/>
            <a:ext cx="1443038" cy="628649"/>
          </a:xfrm>
          <a:prstGeom prst="wedgeRoundRectCallout">
            <a:avLst>
              <a:gd name="adj1" fmla="val 32419"/>
              <a:gd name="adj2" fmla="val 137740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Pretty.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A0FF910-777A-4542-84AA-1510343CA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31844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0" name="Group 9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801794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Oval 2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phone requests information from the maps API services to render the information.</a:t>
              </a:r>
            </a:p>
          </p:txBody>
        </p:sp>
      </p:grpSp>
      <p:pic>
        <p:nvPicPr>
          <p:cNvPr id="1028" name="Picture 4" descr="Image result for iphone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1" y="3251532"/>
            <a:ext cx="1724231" cy="12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1715B0A-6A51-2B4D-ABA1-C28FE0FF2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5327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phone doesn’t have every map in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38"/>
          <a:stretch/>
        </p:blipFill>
        <p:spPr>
          <a:xfrm>
            <a:off x="3966250" y="2121479"/>
            <a:ext cx="4689692" cy="321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9746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5" y="1760562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7421" y="2913269"/>
            <a:ext cx="371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0997" y="1760562"/>
            <a:ext cx="5880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www.google.com/maps/place/Cleveland,+OH/@41.4951143,-81.8462865,11z</a:t>
            </a:r>
            <a:endParaRPr lang="en-US" sz="14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82C5F4E-1A94-CF43-B5AF-62547D9C0A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78223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1" y="1633674"/>
            <a:ext cx="4423320" cy="4398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1445" y="2292824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Static Map API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1445" y="3179928"/>
            <a:ext cx="364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images are loaded as tiles underneath allowing you to scroll and navigate in your browser.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F84E66A-8A7F-9742-AA8B-4DC5EF602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90473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0D5B9A0F-CCD0-4348-8112-2A1A806F4019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are behind many of the sites you use everyday.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842" y="2292824"/>
            <a:ext cx="3308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JSON Information API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842" y="3193576"/>
            <a:ext cx="364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tiles, more information is needed including the geo-political information and coordinates for the “bounding box”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3" y="1064525"/>
            <a:ext cx="4395566" cy="51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C507D76-DE89-0743-AE18-2E08C3473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45676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XML to JSON…same info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7654" y="5784318"/>
            <a:ext cx="4176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https://maps.googleapis.com/maps/api/</a:t>
            </a:r>
            <a:r>
              <a:rPr lang="en-US" sz="1600" u="sng" dirty="0">
                <a:solidFill>
                  <a:srgbClr val="FF0000"/>
                </a:solidFill>
                <a:hlinkClick r:id="rId2"/>
              </a:rPr>
              <a:t>geocode/</a:t>
            </a:r>
            <a:r>
              <a:rPr lang="en-US" sz="1600" b="1" u="sng" dirty="0">
                <a:solidFill>
                  <a:srgbClr val="FF0000"/>
                </a:solidFill>
                <a:hlinkClick r:id="rId2"/>
              </a:rPr>
              <a:t>json</a:t>
            </a:r>
            <a:r>
              <a:rPr lang="en-US" sz="1100" dirty="0">
                <a:hlinkClick r:id="rId2"/>
              </a:rPr>
              <a:t>?address=boston&amp;sensor=false&amp;key=AIzaSyCg5BhicmNdpk2Hg1dr0m-H3XPWjd0BtfU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271817" y="5765313"/>
            <a:ext cx="3795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https://maps.googleapis.com/maps/api/</a:t>
            </a:r>
            <a:r>
              <a:rPr lang="en-US" sz="1600" u="sng" dirty="0">
                <a:solidFill>
                  <a:srgbClr val="FF0000"/>
                </a:solidFill>
                <a:hlinkClick r:id="rId3"/>
              </a:rPr>
              <a:t>geocode/xml</a:t>
            </a:r>
            <a:r>
              <a:rPr lang="en-US" sz="1100" dirty="0">
                <a:hlinkClick r:id="rId3"/>
              </a:rPr>
              <a:t>?address=boston&amp;sensor=false&amp;key=AIzaSyCg5BhicmNdpk2Hg1dr0m-H3XPWjd0BtfU</a:t>
            </a: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41" y="1116132"/>
            <a:ext cx="4019050" cy="4656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92" y="1091821"/>
            <a:ext cx="3369209" cy="468118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152633" y="2456597"/>
            <a:ext cx="2497540" cy="53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F2CC01-612F-6640-B330-8A2D59B23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F188698D-77A4-A74F-A98B-D8EE1EB0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11/30/20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769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3495</TotalTime>
  <Words>1518</Words>
  <Application>Microsoft Macintosh PowerPoint</Application>
  <PresentationFormat>On-screen Show (4:3)</PresentationFormat>
  <Paragraphs>290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1_Office Theme</vt:lpstr>
      <vt:lpstr>Other Data Sources &amp; Report Automation</vt:lpstr>
      <vt:lpstr>Agenda</vt:lpstr>
      <vt:lpstr>What is an API?</vt:lpstr>
      <vt:lpstr>Two formats</vt:lpstr>
      <vt:lpstr>Your phone doesn’t have every map in the world.</vt:lpstr>
      <vt:lpstr>Your phone doesn’t have every map in the world.</vt:lpstr>
      <vt:lpstr>APIs are behind many of the sites you use everyday.</vt:lpstr>
      <vt:lpstr>APIs are behind many of the sites you use everyday.</vt:lpstr>
      <vt:lpstr>Comparing XML to JSON…same info</vt:lpstr>
      <vt:lpstr>If you know where to look, you can access APIs for data!</vt:lpstr>
      <vt:lpstr>In chrome access the developer console.</vt:lpstr>
      <vt:lpstr>PowerPoint Presentation</vt:lpstr>
      <vt:lpstr>The closed caption XML Response</vt:lpstr>
      <vt:lpstr>New version is JSON</vt:lpstr>
      <vt:lpstr>Let’s Practice…</vt:lpstr>
      <vt:lpstr>A Simple JSON API</vt:lpstr>
      <vt:lpstr>Some APIs require a “handshake” to authenticate</vt:lpstr>
      <vt:lpstr>Now JSON</vt:lpstr>
      <vt:lpstr>Let’s Practice…</vt:lpstr>
      <vt:lpstr>Other Straightforward APIs to Explore </vt:lpstr>
      <vt:lpstr>Agenda</vt:lpstr>
      <vt:lpstr>Web Scraping</vt:lpstr>
      <vt:lpstr>Questionable Practice</vt:lpstr>
      <vt:lpstr>Web-scraping</vt:lpstr>
      <vt:lpstr>Web Scraping Example</vt:lpstr>
      <vt:lpstr>Getting some data</vt:lpstr>
      <vt:lpstr>Let’s get the dirt on GSERM’s profs.</vt:lpstr>
      <vt:lpstr>Let’s get the dirt on our profs.</vt:lpstr>
      <vt:lpstr>Let’s get the dirt on our profs.</vt:lpstr>
      <vt:lpstr>Agenda</vt:lpstr>
      <vt:lpstr>Reading in other file formats</vt:lpstr>
      <vt:lpstr>Let’s Practice</vt:lpstr>
      <vt:lpstr>Let’s Practice</vt:lpstr>
      <vt:lpstr>Agenda</vt:lpstr>
      <vt:lpstr>Automating Reports</vt:lpstr>
      <vt:lpstr>Awesome.  No more old cars!</vt:lpstr>
      <vt:lpstr>Let’s make some routine reports</vt:lpstr>
      <vt:lpstr>Use Case for Report Automation</vt:lpstr>
      <vt:lpstr>Multiple Methods</vt:lpstr>
      <vt:lpstr>Making powerpoints</vt:lpstr>
      <vt:lpstr>Automating Reports w/FlexDashboard</vt:lpstr>
      <vt:lpstr>PowerPoint Presentation</vt:lpstr>
      <vt:lpstr>Let’s practice!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117</cp:revision>
  <dcterms:created xsi:type="dcterms:W3CDTF">2018-05-23T17:24:59Z</dcterms:created>
  <dcterms:modified xsi:type="dcterms:W3CDTF">2020-11-30T20:52:41Z</dcterms:modified>
</cp:coreProperties>
</file>